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3"/>
  </p:notesMasterIdLst>
  <p:sldIdLst>
    <p:sldId id="258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85" autoAdjust="0"/>
    <p:restoredTop sz="94955" autoAdjust="0"/>
  </p:normalViewPr>
  <p:slideViewPr>
    <p:cSldViewPr>
      <p:cViewPr>
        <p:scale>
          <a:sx n="100" d="100"/>
          <a:sy n="100" d="100"/>
        </p:scale>
        <p:origin x="1910" y="-253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8830" cy="493316"/>
          </a:xfrm>
          <a:prstGeom prst="rect">
            <a:avLst/>
          </a:prstGeom>
        </p:spPr>
        <p:txBody>
          <a:bodyPr vert="horz" lIns="90734" tIns="45368" rIns="90734" bIns="4536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0734" tIns="45368" rIns="90734" bIns="45368" rtlCol="0"/>
          <a:lstStyle>
            <a:lvl1pPr algn="r">
              <a:defRPr sz="1200"/>
            </a:lvl1pPr>
          </a:lstStyle>
          <a:p>
            <a:fld id="{397BD269-A000-45CA-9D08-26ABEB6CD491}" type="datetimeFigureOut">
              <a:rPr kumimoji="1" lang="ja-JP" altLang="en-US" smtClean="0"/>
              <a:t>2015/11/6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34" tIns="45368" rIns="90734" bIns="4536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734" tIns="45368" rIns="90734" bIns="4536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1285"/>
            <a:ext cx="2918830" cy="493316"/>
          </a:xfrm>
          <a:prstGeom prst="rect">
            <a:avLst/>
          </a:prstGeom>
        </p:spPr>
        <p:txBody>
          <a:bodyPr vert="horz" lIns="90734" tIns="45368" rIns="90734" bIns="4536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0734" tIns="45368" rIns="90734" bIns="45368" rtlCol="0" anchor="b"/>
          <a:lstStyle>
            <a:lvl1pPr algn="r">
              <a:defRPr sz="1200"/>
            </a:lvl1pPr>
          </a:lstStyle>
          <a:p>
            <a:fld id="{D3FB3EEE-2B90-429A-8FD7-767618C78C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62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B3EEE-2B90-429A-8FD7-767618C78C4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558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D629-7331-4B78-9258-AC11DE25D0E8}" type="datetimeFigureOut">
              <a:rPr kumimoji="1" lang="ja-JP" altLang="en-US" smtClean="0"/>
              <a:t>2015/11/6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A976-5B98-49DC-9119-F392AE404F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487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D629-7331-4B78-9258-AC11DE25D0E8}" type="datetimeFigureOut">
              <a:rPr kumimoji="1" lang="ja-JP" altLang="en-US" smtClean="0"/>
              <a:t>2015/11/6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A976-5B98-49DC-9119-F392AE404F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478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D629-7331-4B78-9258-AC11DE25D0E8}" type="datetimeFigureOut">
              <a:rPr kumimoji="1" lang="ja-JP" altLang="en-US" smtClean="0"/>
              <a:t>2015/11/6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A976-5B98-49DC-9119-F392AE404F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007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D629-7331-4B78-9258-AC11DE25D0E8}" type="datetimeFigureOut">
              <a:rPr kumimoji="1" lang="ja-JP" altLang="en-US" smtClean="0"/>
              <a:t>2015/11/6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A976-5B98-49DC-9119-F392AE404F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2736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D629-7331-4B78-9258-AC11DE25D0E8}" type="datetimeFigureOut">
              <a:rPr kumimoji="1" lang="ja-JP" altLang="en-US" smtClean="0"/>
              <a:t>2015/11/6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A976-5B98-49DC-9119-F392AE404F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560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D629-7331-4B78-9258-AC11DE25D0E8}" type="datetimeFigureOut">
              <a:rPr kumimoji="1" lang="ja-JP" altLang="en-US" smtClean="0"/>
              <a:t>2015/11/6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A976-5B98-49DC-9119-F392AE404F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974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D629-7331-4B78-9258-AC11DE25D0E8}" type="datetimeFigureOut">
              <a:rPr kumimoji="1" lang="ja-JP" altLang="en-US" smtClean="0"/>
              <a:t>2015/11/6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A976-5B98-49DC-9119-F392AE404F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836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D629-7331-4B78-9258-AC11DE25D0E8}" type="datetimeFigureOut">
              <a:rPr kumimoji="1" lang="ja-JP" altLang="en-US" smtClean="0"/>
              <a:t>2015/11/6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A976-5B98-49DC-9119-F392AE404F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515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D629-7331-4B78-9258-AC11DE25D0E8}" type="datetimeFigureOut">
              <a:rPr kumimoji="1" lang="ja-JP" altLang="en-US" smtClean="0"/>
              <a:t>2015/11/6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A976-5B98-49DC-9119-F392AE404F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255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D629-7331-4B78-9258-AC11DE25D0E8}" type="datetimeFigureOut">
              <a:rPr kumimoji="1" lang="ja-JP" altLang="en-US" smtClean="0"/>
              <a:t>2015/11/6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A976-5B98-49DC-9119-F392AE404F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19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D629-7331-4B78-9258-AC11DE25D0E8}" type="datetimeFigureOut">
              <a:rPr kumimoji="1" lang="ja-JP" altLang="en-US" smtClean="0"/>
              <a:t>2015/11/6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AA976-5B98-49DC-9119-F392AE404F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643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0D629-7331-4B78-9258-AC11DE25D0E8}" type="datetimeFigureOut">
              <a:rPr kumimoji="1" lang="ja-JP" altLang="en-US" smtClean="0"/>
              <a:t>2015/11/6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AA976-5B98-49DC-9119-F392AE404F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9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角丸四角形 29"/>
          <p:cNvSpPr/>
          <p:nvPr/>
        </p:nvSpPr>
        <p:spPr>
          <a:xfrm>
            <a:off x="60490" y="1865969"/>
            <a:ext cx="6624736" cy="271797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334357" y="210572"/>
            <a:ext cx="2690523" cy="44989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ja-JP" altLang="en-US" sz="2400" dirty="0" smtClean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広島県歯科医師会</a:t>
            </a:r>
            <a:endParaRPr lang="en-US" altLang="ja-JP" sz="2400" dirty="0" smtClean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dist"/>
            <a:endParaRPr lang="ja-JP" altLang="en-US" sz="2400" dirty="0">
              <a:solidFill>
                <a:schemeClr val="accent2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17253" y="9561191"/>
            <a:ext cx="523893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主催：一般社団法人　広島県歯科医師会　　　　共催：三次市歯科医師会</a:t>
            </a:r>
            <a:endParaRPr lang="en-US" altLang="ja-JP" sz="13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67052" y="5499000"/>
            <a:ext cx="6790948" cy="1620677"/>
            <a:chOff x="183562" y="1783655"/>
            <a:chExt cx="6624736" cy="1180634"/>
          </a:xfrm>
        </p:grpSpPr>
        <p:sp>
          <p:nvSpPr>
            <p:cNvPr id="3" name="角丸四角形 2"/>
            <p:cNvSpPr/>
            <p:nvPr/>
          </p:nvSpPr>
          <p:spPr>
            <a:xfrm>
              <a:off x="5036887" y="1803237"/>
              <a:ext cx="1620537" cy="936842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89000"/>
                  </a:schemeClr>
                </a:gs>
                <a:gs pos="23000">
                  <a:schemeClr val="accent1">
                    <a:lumMod val="89000"/>
                  </a:schemeClr>
                </a:gs>
                <a:gs pos="69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00B0F0"/>
                </a:solidFill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183562" y="2435291"/>
              <a:ext cx="6624736" cy="3591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</a:t>
              </a:r>
              <a:r>
                <a:rPr lang="ja-JP" altLang="en-US" sz="24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</a:t>
              </a:r>
              <a:r>
                <a:rPr kumimoji="1" lang="ja-JP" altLang="en-US" sz="22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三次市民ホール「きりり」　大ホール</a:t>
              </a:r>
              <a:endParaRPr kumimoji="1"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grpSp>
          <p:nvGrpSpPr>
            <p:cNvPr id="7" name="グループ化 6"/>
            <p:cNvGrpSpPr/>
            <p:nvPr/>
          </p:nvGrpSpPr>
          <p:grpSpPr>
            <a:xfrm>
              <a:off x="418725" y="1783655"/>
              <a:ext cx="4603271" cy="730869"/>
              <a:chOff x="490733" y="1659674"/>
              <a:chExt cx="4603271" cy="730869"/>
            </a:xfrm>
          </p:grpSpPr>
          <p:sp>
            <p:nvSpPr>
              <p:cNvPr id="8" name="テキスト ボックス 7"/>
              <p:cNvSpPr txBox="1"/>
              <p:nvPr/>
            </p:nvSpPr>
            <p:spPr>
              <a:xfrm>
                <a:off x="490733" y="1659674"/>
                <a:ext cx="4603271" cy="4708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3600" b="1" dirty="0" smtClean="0"/>
                  <a:t>平成</a:t>
                </a:r>
                <a:r>
                  <a:rPr kumimoji="1" lang="en-US" altLang="ja-JP" sz="3600" b="1" dirty="0" smtClean="0"/>
                  <a:t>28</a:t>
                </a:r>
                <a:r>
                  <a:rPr kumimoji="1" lang="ja-JP" altLang="en-US" sz="3600" b="1" dirty="0" smtClean="0"/>
                  <a:t>年</a:t>
                </a:r>
                <a:r>
                  <a:rPr kumimoji="1" lang="en-US" altLang="ja-JP" sz="3600" b="1" dirty="0" smtClean="0"/>
                  <a:t>4</a:t>
                </a:r>
                <a:r>
                  <a:rPr kumimoji="1" lang="ja-JP" altLang="en-US" sz="3600" b="1" dirty="0" smtClean="0"/>
                  <a:t>月</a:t>
                </a:r>
                <a:r>
                  <a:rPr kumimoji="1" lang="en-US" altLang="ja-JP" sz="3600" b="1" dirty="0" smtClean="0"/>
                  <a:t>10</a:t>
                </a:r>
                <a:r>
                  <a:rPr kumimoji="1" lang="ja-JP" altLang="en-US" sz="3600" b="1" dirty="0" smtClean="0"/>
                  <a:t>日</a:t>
                </a:r>
                <a:r>
                  <a:rPr kumimoji="1" lang="ja-JP" altLang="en-US" sz="3200" b="1" dirty="0" smtClean="0"/>
                  <a:t>（</a:t>
                </a:r>
                <a:r>
                  <a:rPr kumimoji="1" lang="ja-JP" altLang="en-US" sz="3200" b="1" dirty="0" smtClean="0">
                    <a:solidFill>
                      <a:srgbClr val="FF0000"/>
                    </a:solidFill>
                  </a:rPr>
                  <a:t>日</a:t>
                </a:r>
                <a:r>
                  <a:rPr kumimoji="1" lang="ja-JP" altLang="en-US" sz="3200" b="1" dirty="0" smtClean="0"/>
                  <a:t>）</a:t>
                </a:r>
                <a:endParaRPr kumimoji="1" lang="ja-JP" altLang="en-US" sz="3200" b="1" dirty="0"/>
              </a:p>
            </p:txBody>
          </p:sp>
          <p:sp>
            <p:nvSpPr>
              <p:cNvPr id="9" name="テキスト ボックス 8"/>
              <p:cNvSpPr txBox="1"/>
              <p:nvPr/>
            </p:nvSpPr>
            <p:spPr>
              <a:xfrm>
                <a:off x="1615553" y="2079270"/>
                <a:ext cx="3339376" cy="3112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000" dirty="0" smtClean="0"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10:00</a:t>
                </a:r>
                <a:r>
                  <a:rPr kumimoji="1" lang="ja-JP" altLang="en-US" sz="2000" dirty="0" smtClean="0"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～</a:t>
                </a:r>
                <a:r>
                  <a:rPr kumimoji="1" lang="en-US" altLang="ja-JP" sz="2000" dirty="0" smtClean="0"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13:00</a:t>
                </a:r>
                <a:r>
                  <a:rPr kumimoji="1" lang="ja-JP" altLang="en-US" sz="2000" dirty="0" smtClean="0"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　（開場</a:t>
                </a:r>
                <a:r>
                  <a:rPr kumimoji="1" lang="en-US" altLang="ja-JP" sz="2000" dirty="0" smtClean="0"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9:30</a:t>
                </a:r>
                <a:r>
                  <a:rPr kumimoji="1" lang="ja-JP" altLang="en-US" sz="2000" dirty="0" smtClean="0"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）</a:t>
                </a:r>
                <a:endParaRPr kumimoji="1" lang="ja-JP" altLang="en-US" sz="2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</p:grpSp>
        <p:sp>
          <p:nvSpPr>
            <p:cNvPr id="12" name="テキスト ボックス 11"/>
            <p:cNvSpPr txBox="1"/>
            <p:nvPr/>
          </p:nvSpPr>
          <p:spPr>
            <a:xfrm>
              <a:off x="4940497" y="1879553"/>
              <a:ext cx="1742763" cy="784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200" dirty="0" smtClean="0">
                  <a:solidFill>
                    <a:schemeClr val="bg1"/>
                  </a:solidFill>
                </a:rPr>
                <a:t>定員</a:t>
              </a:r>
              <a:r>
                <a:rPr lang="en-US" altLang="ja-JP" sz="2200" dirty="0" smtClean="0">
                  <a:solidFill>
                    <a:schemeClr val="bg1"/>
                  </a:solidFill>
                </a:rPr>
                <a:t>1000</a:t>
              </a:r>
              <a:r>
                <a:rPr lang="ja-JP" altLang="en-US" sz="2200" dirty="0">
                  <a:solidFill>
                    <a:schemeClr val="bg1"/>
                  </a:solidFill>
                </a:rPr>
                <a:t>人</a:t>
              </a:r>
              <a:endParaRPr kumimoji="1" lang="ja-JP" altLang="en-US" sz="2200" dirty="0" smtClean="0">
                <a:solidFill>
                  <a:schemeClr val="bg1"/>
                </a:solidFill>
              </a:endParaRPr>
            </a:p>
            <a:p>
              <a:pPr algn="ctr"/>
              <a:r>
                <a:rPr kumimoji="1" lang="ja-JP" altLang="en-US" sz="2800" dirty="0" smtClean="0">
                  <a:solidFill>
                    <a:schemeClr val="bg1"/>
                  </a:solidFill>
                </a:rPr>
                <a:t>入場無料</a:t>
              </a:r>
            </a:p>
            <a:p>
              <a:pPr algn="ctr"/>
              <a:r>
                <a:rPr lang="en-US" altLang="ja-JP" sz="1400" dirty="0" smtClean="0">
                  <a:solidFill>
                    <a:schemeClr val="bg1"/>
                  </a:solidFill>
                  <a:latin typeface="+mn-ea"/>
                </a:rPr>
                <a:t>(</a:t>
              </a:r>
              <a:r>
                <a:rPr lang="ja-JP" altLang="en-US" sz="1400" dirty="0" smtClean="0">
                  <a:solidFill>
                    <a:schemeClr val="bg1"/>
                  </a:solidFill>
                  <a:latin typeface="+mn-ea"/>
                </a:rPr>
                <a:t>駐車場</a:t>
              </a:r>
              <a:r>
                <a:rPr lang="en-US" altLang="ja-JP" sz="1400" dirty="0" smtClean="0">
                  <a:solidFill>
                    <a:schemeClr val="bg1"/>
                  </a:solidFill>
                  <a:latin typeface="+mn-ea"/>
                </a:rPr>
                <a:t>280</a:t>
              </a:r>
              <a:r>
                <a:rPr lang="ja-JP" altLang="en-US" sz="1400" dirty="0">
                  <a:solidFill>
                    <a:schemeClr val="bg1"/>
                  </a:solidFill>
                  <a:latin typeface="+mn-ea"/>
                </a:rPr>
                <a:t>台</a:t>
              </a:r>
              <a:r>
                <a:rPr lang="en-US" altLang="ja-JP" sz="1400" dirty="0" smtClean="0">
                  <a:solidFill>
                    <a:schemeClr val="bg1"/>
                  </a:solidFill>
                  <a:latin typeface="+mn-ea"/>
                </a:rPr>
                <a:t>)</a:t>
              </a:r>
              <a:endParaRPr kumimoji="1" lang="ja-JP" altLang="en-US" sz="1400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632984" y="2740079"/>
              <a:ext cx="4952746" cy="224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4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広島県</a:t>
              </a:r>
              <a:r>
                <a:rPr lang="ja-JP" altLang="en-US" sz="1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三次</a:t>
              </a:r>
              <a:r>
                <a:rPr lang="ja-JP" altLang="en-US" sz="14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市</a:t>
              </a:r>
              <a:r>
                <a:rPr lang="ja-JP" altLang="en-US" sz="1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三次</a:t>
              </a:r>
              <a:r>
                <a:rPr lang="zh-TW" altLang="en-US" sz="14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町</a:t>
              </a:r>
              <a:r>
                <a:rPr lang="en-US" altLang="zh-TW" sz="1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111</a:t>
              </a:r>
              <a:r>
                <a:rPr lang="zh-TW" altLang="en-US" sz="1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番地</a:t>
              </a:r>
              <a:r>
                <a:rPr lang="en-US" altLang="zh-TW" sz="14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1</a:t>
              </a:r>
              <a:r>
                <a:rPr lang="ja-JP" altLang="en-US" sz="14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　</a:t>
              </a:r>
              <a:r>
                <a:rPr lang="ja-JP" altLang="en-US" sz="11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電話／</a:t>
              </a:r>
              <a:r>
                <a:rPr lang="en-US" altLang="ja-JP" sz="11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0824-62-2222</a:t>
              </a:r>
              <a:endParaRPr kumimoji="1"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154821" y="1889842"/>
            <a:ext cx="6588732" cy="1107996"/>
            <a:chOff x="84131" y="2396502"/>
            <a:chExt cx="6588732" cy="1107996"/>
          </a:xfrm>
        </p:grpSpPr>
        <p:sp>
          <p:nvSpPr>
            <p:cNvPr id="14" name="角丸四角形 13"/>
            <p:cNvSpPr/>
            <p:nvPr/>
          </p:nvSpPr>
          <p:spPr>
            <a:xfrm>
              <a:off x="313606" y="2474590"/>
              <a:ext cx="1111677" cy="307504"/>
            </a:xfrm>
            <a:prstGeom prst="round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66CC"/>
                </a:solidFill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84131" y="2396502"/>
              <a:ext cx="6588732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 smtClean="0">
                  <a:solidFill>
                    <a:srgbClr val="FF0000"/>
                  </a:solidFill>
                </a:rPr>
                <a:t>    講　演</a:t>
              </a:r>
              <a:r>
                <a:rPr kumimoji="1" lang="ja-JP" altLang="en-US" sz="2000" b="1" dirty="0" smtClean="0">
                  <a:solidFill>
                    <a:srgbClr val="FF0000"/>
                  </a:solidFill>
                </a:rPr>
                <a:t>　</a:t>
              </a:r>
            </a:p>
            <a:p>
              <a:r>
                <a:rPr kumimoji="1" lang="ja-JP" altLang="en-US" sz="2100" b="1" dirty="0" smtClean="0"/>
                <a:t>なぜ「かかりつけ歯科医師」がいる人は長生きなのか</a:t>
              </a:r>
              <a:endParaRPr kumimoji="1" lang="en-US" altLang="ja-JP" sz="2100" b="1" dirty="0" smtClean="0"/>
            </a:p>
            <a:p>
              <a:r>
                <a:rPr lang="ja-JP" altLang="en-US" sz="2100" b="1" dirty="0" smtClean="0">
                  <a:solidFill>
                    <a:srgbClr val="FF0000"/>
                  </a:solidFill>
                </a:rPr>
                <a:t>　</a:t>
              </a:r>
              <a:r>
                <a:rPr lang="ja-JP" altLang="en-US" sz="2100" b="1" dirty="0" smtClean="0"/>
                <a:t>～</a:t>
              </a:r>
              <a:r>
                <a:rPr lang="ja-JP" altLang="en-US" sz="2100" b="1" dirty="0" smtClean="0">
                  <a:solidFill>
                    <a:srgbClr val="FF0000"/>
                  </a:solidFill>
                </a:rPr>
                <a:t>健康長寿</a:t>
              </a:r>
              <a:r>
                <a:rPr lang="ja-JP" altLang="en-US" sz="2100" b="1" dirty="0" smtClean="0"/>
                <a:t>を支える</a:t>
              </a:r>
              <a:r>
                <a:rPr lang="ja-JP" altLang="en-US" sz="2100" b="1" dirty="0" smtClean="0">
                  <a:solidFill>
                    <a:srgbClr val="FF0000"/>
                  </a:solidFill>
                </a:rPr>
                <a:t>口腔ケア</a:t>
              </a:r>
              <a:r>
                <a:rPr lang="ja-JP" altLang="en-US" sz="2100" b="1" dirty="0" smtClean="0"/>
                <a:t>と</a:t>
              </a:r>
              <a:r>
                <a:rPr lang="ja-JP" altLang="en-US" sz="2100" b="1" dirty="0" smtClean="0">
                  <a:solidFill>
                    <a:srgbClr val="FF0000"/>
                  </a:solidFill>
                </a:rPr>
                <a:t>ピンピンコロリの法則</a:t>
              </a:r>
              <a:r>
                <a:rPr lang="ja-JP" altLang="en-US" sz="2100" b="1" dirty="0" smtClean="0"/>
                <a:t>～</a:t>
              </a:r>
              <a:endParaRPr kumimoji="1" lang="ja-JP" altLang="en-US" sz="2100" b="1" dirty="0"/>
            </a:p>
          </p:txBody>
        </p:sp>
      </p:grpSp>
      <p:sp>
        <p:nvSpPr>
          <p:cNvPr id="16" name="テキスト ボックス 15"/>
          <p:cNvSpPr txBox="1"/>
          <p:nvPr/>
        </p:nvSpPr>
        <p:spPr>
          <a:xfrm>
            <a:off x="2191033" y="3055489"/>
            <a:ext cx="3954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　　首都大学東京名誉教授　　星　旦二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502540" y="3404872"/>
            <a:ext cx="39064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/>
              <a:t>1950</a:t>
            </a:r>
            <a:r>
              <a:rPr kumimoji="1" lang="ja-JP" altLang="en-US" sz="1100" dirty="0" smtClean="0"/>
              <a:t>年、福島県生まれ。福島県立医科大学卒業。</a:t>
            </a:r>
            <a:endParaRPr kumimoji="1" lang="en-US" altLang="ja-JP" sz="1100" dirty="0" smtClean="0"/>
          </a:p>
          <a:p>
            <a:r>
              <a:rPr kumimoji="1" lang="ja-JP" altLang="en-US" sz="1100" dirty="0" smtClean="0"/>
              <a:t>東京大学で医学博士号を取得。</a:t>
            </a:r>
            <a:r>
              <a:rPr lang="ja-JP" altLang="en-US" sz="1100" dirty="0" smtClean="0"/>
              <a:t>東京都衛生局、厚生省国立公衆衛生院、厚生省大臣官房医系技官</a:t>
            </a:r>
            <a:r>
              <a:rPr kumimoji="1" lang="ja-JP" altLang="en-US" sz="1100" dirty="0" smtClean="0"/>
              <a:t>併任、ロンドン大学大学院留学を経て現職。公衆衛生を主要テーマとして</a:t>
            </a:r>
            <a:r>
              <a:rPr lang="ja-JP" altLang="en-US" sz="1100" dirty="0" smtClean="0"/>
              <a:t>「健康長寿」に関する研究と主張を続ける。</a:t>
            </a:r>
            <a:endParaRPr lang="en-US" altLang="ja-JP" sz="1100" dirty="0" smtClean="0"/>
          </a:p>
          <a:p>
            <a:r>
              <a:rPr lang="ja-JP" altLang="en-US" sz="1100" dirty="0" smtClean="0"/>
              <a:t>近著に「新しい保健医療福祉制度論」</a:t>
            </a:r>
            <a:r>
              <a:rPr kumimoji="1" lang="ja-JP" altLang="en-US" sz="1100" dirty="0" smtClean="0"/>
              <a:t>（日本看護協会・</a:t>
            </a:r>
            <a:r>
              <a:rPr kumimoji="1" lang="en-US" altLang="ja-JP" sz="1100" dirty="0" smtClean="0"/>
              <a:t>2014</a:t>
            </a:r>
            <a:r>
              <a:rPr kumimoji="1" lang="ja-JP" altLang="en-US" sz="1100" dirty="0" smtClean="0"/>
              <a:t>年）</a:t>
            </a:r>
            <a:endParaRPr kumimoji="1" lang="ja-JP" altLang="en-US" sz="1100" dirty="0"/>
          </a:p>
        </p:txBody>
      </p:sp>
      <p:pic>
        <p:nvPicPr>
          <p:cNvPr id="28" name="図 2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44" y="3034716"/>
            <a:ext cx="1192637" cy="1468036"/>
          </a:xfrm>
          <a:prstGeom prst="rect">
            <a:avLst/>
          </a:prstGeom>
          <a:noFill/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  <p:grpSp>
        <p:nvGrpSpPr>
          <p:cNvPr id="37" name="グループ化 36"/>
          <p:cNvGrpSpPr/>
          <p:nvPr/>
        </p:nvGrpSpPr>
        <p:grpSpPr>
          <a:xfrm>
            <a:off x="334357" y="4682545"/>
            <a:ext cx="6201658" cy="775145"/>
            <a:chOff x="54595" y="7019891"/>
            <a:chExt cx="6768753" cy="1052188"/>
          </a:xfrm>
        </p:grpSpPr>
        <p:sp>
          <p:nvSpPr>
            <p:cNvPr id="21" name="円/楕円 20"/>
            <p:cNvSpPr/>
            <p:nvPr/>
          </p:nvSpPr>
          <p:spPr>
            <a:xfrm>
              <a:off x="54595" y="7019891"/>
              <a:ext cx="2471675" cy="992723"/>
            </a:xfrm>
            <a:prstGeom prst="ellipse">
              <a:avLst/>
            </a:prstGeom>
            <a:gradFill>
              <a:gsLst>
                <a:gs pos="0">
                  <a:schemeClr val="accent6">
                    <a:shade val="51000"/>
                    <a:satMod val="130000"/>
                    <a:alpha val="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</a:gra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4744441" y="7059637"/>
              <a:ext cx="2078907" cy="1012442"/>
            </a:xfrm>
            <a:prstGeom prst="ellipse">
              <a:avLst/>
            </a:prstGeom>
            <a:gradFill>
              <a:gsLst>
                <a:gs pos="0">
                  <a:schemeClr val="accent6">
                    <a:shade val="51000"/>
                    <a:satMod val="130000"/>
                    <a:alpha val="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</a:gra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2595902" y="7059636"/>
              <a:ext cx="2078907" cy="1012443"/>
            </a:xfrm>
            <a:prstGeom prst="ellipse">
              <a:avLst/>
            </a:prstGeom>
            <a:gradFill>
              <a:gsLst>
                <a:gs pos="0">
                  <a:schemeClr val="accent6">
                    <a:shade val="51000"/>
                    <a:satMod val="130000"/>
                    <a:alpha val="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</a:gra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356387" y="7148180"/>
              <a:ext cx="1857014" cy="7361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広島県歯科医師会から</a:t>
              </a:r>
              <a:r>
                <a:rPr lang="ja-JP" altLang="en-US" sz="1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の</a:t>
              </a:r>
              <a:r>
                <a:rPr lang="ja-JP" altLang="en-US" sz="1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提言</a:t>
              </a:r>
              <a:endParaRPr kumimoji="1" lang="ja-JP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2714214" y="7342800"/>
              <a:ext cx="1803699" cy="4261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口腔ケア実践講座</a:t>
              </a:r>
              <a:endParaRPr kumimoji="1" lang="ja-JP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5241791" y="7342800"/>
              <a:ext cx="1080745" cy="4261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討　論　会</a:t>
              </a:r>
              <a:endParaRPr kumimoji="1" lang="ja-JP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40" name="図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227542" y="373275"/>
            <a:ext cx="7200799" cy="2014073"/>
          </a:xfrm>
          <a:prstGeom prst="rect">
            <a:avLst/>
          </a:prstGeom>
        </p:spPr>
      </p:pic>
      <p:sp>
        <p:nvSpPr>
          <p:cNvPr id="32" name="タイトル 1"/>
          <p:cNvSpPr txBox="1">
            <a:spLocks/>
          </p:cNvSpPr>
          <p:nvPr/>
        </p:nvSpPr>
        <p:spPr>
          <a:xfrm>
            <a:off x="2996951" y="110665"/>
            <a:ext cx="3517127" cy="68597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ja-JP" altLang="en-US" sz="36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県民公開講座</a:t>
            </a:r>
            <a:endParaRPr lang="ja-JP" altLang="en-US" sz="3600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75301" y="7404145"/>
            <a:ext cx="5270628" cy="156900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 三次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市、三次市社会福祉協議会、三次商工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会議所、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en-US" altLang="ja-JP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        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三次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市老人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クラブ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連合会 、株式会社三次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ケーブルビジョン、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zh-CN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en-US" altLang="zh-CN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        </a:t>
            </a:r>
            <a:r>
              <a:rPr lang="zh-CN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三次</a:t>
            </a:r>
            <a:r>
              <a:rPr lang="zh-CN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地区</a:t>
            </a:r>
            <a:r>
              <a:rPr lang="zh-CN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医師会</a:t>
            </a:r>
            <a:r>
              <a:rPr lang="ja-JP" altLang="en-US" sz="11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</a:t>
            </a:r>
            <a:r>
              <a:rPr lang="zh-TW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広島県</a:t>
            </a:r>
            <a:r>
              <a:rPr lang="zh-TW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薬剤師会</a:t>
            </a:r>
            <a:r>
              <a:rPr lang="zh-TW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三次支部</a:t>
            </a:r>
            <a:r>
              <a:rPr lang="ja-JP" altLang="en-US" sz="11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zh-TW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en-US" altLang="zh-TW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        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三次・庄原地区</a:t>
            </a:r>
            <a:r>
              <a:rPr lang="zh-TW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多職種</a:t>
            </a:r>
            <a:r>
              <a:rPr lang="zh-TW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連携</a:t>
            </a:r>
            <a:r>
              <a:rPr lang="zh-TW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会議</a:t>
            </a:r>
            <a:r>
              <a:rPr lang="ja-JP" altLang="en-US" sz="11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広島県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歯科衛生士会 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三次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・庄原地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区会、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zh-CN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en-US" altLang="zh-CN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        </a:t>
            </a:r>
            <a:r>
              <a:rPr lang="zh-CN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安芸</a:t>
            </a:r>
            <a:r>
              <a:rPr lang="zh-CN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高田市歯科</a:t>
            </a:r>
            <a:r>
              <a:rPr lang="zh-CN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医師会</a:t>
            </a:r>
            <a:r>
              <a:rPr lang="ja-JP" altLang="en-US" sz="1100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zh-CN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庄原市歯科医師会</a:t>
            </a:r>
            <a:endParaRPr lang="en-US" altLang="zh-CN" sz="11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 グラクソ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・スミスクライン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・コンシューマー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・ヘルスケア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</a:t>
            </a:r>
            <a:r>
              <a:rPr lang="en-US" altLang="ja-JP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        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ジャパン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株式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会社、サンスター株式会社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 株式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会社三次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ケーブルビジョン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キャスター　瀧本</a:t>
            </a:r>
            <a:r>
              <a:rPr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良恵</a:t>
            </a:r>
            <a:r>
              <a:rPr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氏</a:t>
            </a:r>
            <a:endParaRPr lang="en-US" altLang="ja-JP" sz="11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endParaRPr kumimoji="1" lang="ja-JP" altLang="en-US" sz="12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70450" y="7400430"/>
            <a:ext cx="9437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後　　援：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70450" y="8246905"/>
            <a:ext cx="9437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協　　賛：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70450" y="8584780"/>
            <a:ext cx="9437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1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総合司会：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516869" y="8464293"/>
            <a:ext cx="12581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ja-JP" altLang="en-US" sz="1000" dirty="0" smtClean="0">
                <a:solidFill>
                  <a:srgbClr val="00B05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広島県歯科医師会ｲﾒｰｼﾞｷｬﾗｸﾀｰ</a:t>
            </a:r>
            <a:endParaRPr lang="en-US" altLang="ja-JP" sz="1000" dirty="0" smtClean="0">
              <a:solidFill>
                <a:srgbClr val="00B05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dist"/>
            <a:r>
              <a:rPr kumimoji="1" lang="en-US" altLang="ja-JP" sz="1000" dirty="0" smtClean="0">
                <a:solidFill>
                  <a:srgbClr val="00B05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『</a:t>
            </a:r>
            <a:r>
              <a:rPr kumimoji="1" lang="ja-JP" altLang="en-US" sz="1000" dirty="0" err="1" smtClean="0">
                <a:solidFill>
                  <a:srgbClr val="00B05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はっぽくん</a:t>
            </a:r>
            <a:r>
              <a:rPr kumimoji="1" lang="en-US" altLang="ja-JP" sz="1000" dirty="0" smtClean="0">
                <a:solidFill>
                  <a:srgbClr val="00B05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』</a:t>
            </a:r>
            <a:endParaRPr kumimoji="1" lang="ja-JP" altLang="en-US" sz="1000" dirty="0" smtClean="0">
              <a:solidFill>
                <a:srgbClr val="00B05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31" name="図 3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3798" y="7662040"/>
            <a:ext cx="910400" cy="819360"/>
          </a:xfrm>
          <a:prstGeom prst="rect">
            <a:avLst/>
          </a:prstGeom>
        </p:spPr>
      </p:pic>
      <p:sp>
        <p:nvSpPr>
          <p:cNvPr id="38" name="テキスト ボックス 37"/>
          <p:cNvSpPr txBox="1"/>
          <p:nvPr/>
        </p:nvSpPr>
        <p:spPr>
          <a:xfrm>
            <a:off x="2996951" y="8765964"/>
            <a:ext cx="2391463" cy="229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ja-JP" sz="900" dirty="0">
                <a:latin typeface="+mn-ea"/>
              </a:rPr>
              <a:t>※</a:t>
            </a:r>
            <a:r>
              <a:rPr lang="ja-JP" altLang="en-US" sz="900" dirty="0">
                <a:latin typeface="+mn-ea"/>
              </a:rPr>
              <a:t>後援、協賛は予定を含んで</a:t>
            </a:r>
            <a:r>
              <a:rPr lang="ja-JP" altLang="en-US" sz="900" dirty="0" smtClean="0">
                <a:latin typeface="+mn-ea"/>
              </a:rPr>
              <a:t>います</a:t>
            </a:r>
            <a:endParaRPr lang="ja-JP" altLang="en-US" sz="900" dirty="0">
              <a:latin typeface="+mn-ea"/>
            </a:endParaRPr>
          </a:p>
        </p:txBody>
      </p:sp>
      <p:sp>
        <p:nvSpPr>
          <p:cNvPr id="41" name="角丸四角形吹き出し 40"/>
          <p:cNvSpPr/>
          <p:nvPr/>
        </p:nvSpPr>
        <p:spPr>
          <a:xfrm>
            <a:off x="375294" y="7079110"/>
            <a:ext cx="6129782" cy="372075"/>
          </a:xfrm>
          <a:prstGeom prst="wedgeRoundRectCallout">
            <a:avLst>
              <a:gd name="adj1" fmla="val -46611"/>
              <a:gd name="adj2" fmla="val -15474"/>
              <a:gd name="adj3" fmla="val 16667"/>
            </a:avLst>
          </a:prstGeom>
          <a:solidFill>
            <a:srgbClr val="00B050"/>
          </a:soli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+mn-ea"/>
              </a:rPr>
              <a:t>2</a:t>
            </a:r>
            <a:r>
              <a:rPr kumimoji="1" lang="ja-JP" altLang="en-US" sz="1200" b="1" dirty="0" smtClean="0">
                <a:solidFill>
                  <a:schemeClr val="bg1"/>
                </a:solidFill>
                <a:latin typeface="+mn-ea"/>
              </a:rPr>
              <a:t>月頃より事前申込みを受付けます。　</a:t>
            </a:r>
            <a:r>
              <a:rPr kumimoji="1" lang="en-US" altLang="ja-JP" sz="1200" b="1" dirty="0" smtClean="0">
                <a:solidFill>
                  <a:schemeClr val="bg1"/>
                </a:solidFill>
                <a:latin typeface="+mn-ea"/>
              </a:rPr>
              <a:t>2</a:t>
            </a:r>
            <a:r>
              <a:rPr kumimoji="1" lang="ja-JP" altLang="en-US" sz="1200" b="1" dirty="0" smtClean="0">
                <a:solidFill>
                  <a:schemeClr val="bg1"/>
                </a:solidFill>
                <a:latin typeface="+mn-ea"/>
              </a:rPr>
              <a:t>月頃発信予定のポスター、チラシをご確認ください。</a:t>
            </a:r>
            <a:endParaRPr kumimoji="1" lang="ja-JP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84297" y="9093379"/>
            <a:ext cx="6115198" cy="4924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  <a:latin typeface="Calibri" panose="020F0502020204030204" pitchFamily="34" charset="0"/>
              </a:rPr>
              <a:t>お問い合わせ先：　〒</a:t>
            </a:r>
            <a:r>
              <a:rPr lang="en-US" altLang="ja-JP" sz="1300" dirty="0">
                <a:solidFill>
                  <a:schemeClr val="tx1"/>
                </a:solidFill>
                <a:latin typeface="Calibri" panose="020F0502020204030204" pitchFamily="34" charset="0"/>
              </a:rPr>
              <a:t>730-0043 </a:t>
            </a:r>
            <a:r>
              <a:rPr lang="ja-JP" altLang="en-US" sz="1300" dirty="0">
                <a:solidFill>
                  <a:schemeClr val="tx1"/>
                </a:solidFill>
                <a:latin typeface="Calibri" panose="020F0502020204030204" pitchFamily="34" charset="0"/>
              </a:rPr>
              <a:t>広島市中区富士見町</a:t>
            </a:r>
            <a:r>
              <a:rPr lang="en-US" altLang="ja-JP" sz="1300" dirty="0">
                <a:solidFill>
                  <a:schemeClr val="tx1"/>
                </a:solidFill>
                <a:latin typeface="Calibri" panose="020F0502020204030204" pitchFamily="34" charset="0"/>
              </a:rPr>
              <a:t>11-9      </a:t>
            </a:r>
            <a:r>
              <a:rPr lang="ja-JP" altLang="en-US" sz="1300" dirty="0">
                <a:solidFill>
                  <a:schemeClr val="tx1"/>
                </a:solidFill>
                <a:latin typeface="Calibri" panose="020F0502020204030204" pitchFamily="34" charset="0"/>
              </a:rPr>
              <a:t>広島県歯科</a:t>
            </a:r>
            <a:r>
              <a:rPr lang="ja-JP" altLang="en-US" sz="1300" dirty="0" smtClean="0">
                <a:solidFill>
                  <a:schemeClr val="tx1"/>
                </a:solidFill>
                <a:latin typeface="Calibri" panose="020F0502020204030204" pitchFamily="34" charset="0"/>
              </a:rPr>
              <a:t>医師会</a:t>
            </a:r>
            <a:endParaRPr lang="ja-JP" altLang="en-US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ja-JP" altLang="en-US" sz="1300" dirty="0" smtClean="0">
                <a:solidFill>
                  <a:schemeClr val="tx1"/>
                </a:solidFill>
                <a:latin typeface="Calibri" panose="020F0502020204030204" pitchFamily="34" charset="0"/>
              </a:rPr>
              <a:t>　　　　   　　　　　　</a:t>
            </a:r>
            <a:r>
              <a:rPr lang="ja-JP" altLang="en-US" sz="13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ja-JP" altLang="en-US" sz="1300" dirty="0" smtClean="0">
                <a:solidFill>
                  <a:schemeClr val="tx1"/>
                </a:solidFill>
                <a:latin typeface="Calibri" panose="020F0502020204030204" pitchFamily="34" charset="0"/>
              </a:rPr>
              <a:t>　     電話／</a:t>
            </a:r>
            <a:r>
              <a:rPr lang="en-US" altLang="ja-JP" sz="1300" dirty="0" smtClean="0">
                <a:solidFill>
                  <a:schemeClr val="tx1"/>
                </a:solidFill>
                <a:latin typeface="Calibri" panose="020F0502020204030204" pitchFamily="34" charset="0"/>
              </a:rPr>
              <a:t>082-241-5525    </a:t>
            </a:r>
            <a:r>
              <a:rPr lang="en-US" altLang="ja-JP" sz="1300" dirty="0">
                <a:solidFill>
                  <a:schemeClr val="tx1"/>
                </a:solidFill>
                <a:latin typeface="Calibri" panose="020F0502020204030204" pitchFamily="34" charset="0"/>
              </a:rPr>
              <a:t>E-mail</a:t>
            </a:r>
            <a:r>
              <a:rPr lang="ja-JP" altLang="en-US" sz="1300" dirty="0" smtClean="0">
                <a:solidFill>
                  <a:schemeClr val="tx1"/>
                </a:solidFill>
                <a:latin typeface="Calibri" panose="020F0502020204030204" pitchFamily="34" charset="0"/>
              </a:rPr>
              <a:t>／</a:t>
            </a:r>
            <a:r>
              <a:rPr lang="en-US" altLang="ja-JP" sz="1300" dirty="0">
                <a:solidFill>
                  <a:schemeClr val="tx1"/>
                </a:solidFill>
                <a:latin typeface="Calibri" panose="020F0502020204030204" pitchFamily="34" charset="0"/>
              </a:rPr>
              <a:t>event0410@hpda.or.jp</a:t>
            </a:r>
            <a:endParaRPr lang="ja-JP" altLang="en-US" sz="13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09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dist">
          <a:defRPr kumimoji="1" sz="3200" b="1" i="1" dirty="0" smtClean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GPｺﾞｼｯｸE" panose="020B0900000000000000" pitchFamily="50" charset="-128"/>
            <a:ea typeface="HGPｺﾞｼｯｸE" panose="020B0900000000000000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TM02836342[[fn=イオン]]</Template>
  <TotalTime>1514</TotalTime>
  <Words>164</Words>
  <Application>Microsoft Office PowerPoint</Application>
  <PresentationFormat>A4 210 x 297 mm</PresentationFormat>
  <Paragraphs>38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HGPｺﾞｼｯｸE</vt:lpstr>
      <vt:lpstr>HGPｺﾞｼｯｸM</vt:lpstr>
      <vt:lpstr>HGP創英角ｺﾞｼｯｸUB</vt:lpstr>
      <vt:lpstr>HGP創英角ﾎﾟｯﾌﾟ体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広島県歯科医師会県民公開講座</dc:title>
  <dc:creator>Windows ユーザー</dc:creator>
  <cp:lastModifiedBy>n-hasegawa</cp:lastModifiedBy>
  <cp:revision>92</cp:revision>
  <cp:lastPrinted>2015-11-05T07:56:56Z</cp:lastPrinted>
  <dcterms:created xsi:type="dcterms:W3CDTF">2015-10-13T01:14:40Z</dcterms:created>
  <dcterms:modified xsi:type="dcterms:W3CDTF">2015-11-06T05:17:04Z</dcterms:modified>
</cp:coreProperties>
</file>